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11" r:id="rId2"/>
    <p:sldId id="279" r:id="rId3"/>
    <p:sldId id="304" r:id="rId4"/>
    <p:sldId id="280" r:id="rId5"/>
    <p:sldId id="303" r:id="rId6"/>
    <p:sldId id="281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313" r:id="rId16"/>
    <p:sldId id="314" r:id="rId17"/>
    <p:sldId id="315" r:id="rId18"/>
    <p:sldId id="291" r:id="rId19"/>
    <p:sldId id="292" r:id="rId20"/>
    <p:sldId id="293" r:id="rId21"/>
    <p:sldId id="305" r:id="rId22"/>
    <p:sldId id="297" r:id="rId23"/>
    <p:sldId id="307" r:id="rId24"/>
    <p:sldId id="308" r:id="rId25"/>
    <p:sldId id="302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92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985"/>
    <a:srgbClr val="5A1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58"/>
  </p:normalViewPr>
  <p:slideViewPr>
    <p:cSldViewPr snapToGrid="0" snapToObjects="1" showGuides="1">
      <p:cViewPr varScale="1">
        <p:scale>
          <a:sx n="73" d="100"/>
          <a:sy n="73" d="100"/>
        </p:scale>
        <p:origin x="-2024" y="-104"/>
      </p:cViewPr>
      <p:guideLst>
        <p:guide orient="horz" pos="3592"/>
        <p:guide pos="2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88E0-D0A2-D14F-B3B3-3475151A90FA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47924-9FE3-5F4A-AE39-A582DD3C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7924-9FE3-5F4A-AE39-A582DD3CDB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6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9F5CCD12-EDD2-0543-B747-E74B8A02145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97E02BA1-F87D-BA49-93E5-1475FD4907D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</a:t>
            </a:r>
            <a:r>
              <a:rPr lang="en-US" dirty="0" err="1"/>
              <a:t>Figurenotes</a:t>
            </a:r>
            <a:r>
              <a:rPr lang="en-US" baseline="0" dirty="0"/>
              <a:t> on the stave</a:t>
            </a:r>
          </a:p>
          <a:p>
            <a:endParaRPr lang="en-US" baseline="0" dirty="0"/>
          </a:p>
          <a:p>
            <a:r>
              <a:rPr lang="en-US" baseline="0" dirty="0"/>
              <a:t>More than one stage in one class. Work at own level, but together, playing the same thing, reading it differently.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3831-413F-654C-917A-16856D8358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22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Takes away barrier, instant success, can get through pieces quicker and eventually go onto conventional notation without having been held back by it.</a:t>
            </a:r>
          </a:p>
          <a:p>
            <a:endParaRPr lang="en-US" dirty="0"/>
          </a:p>
          <a:p>
            <a:r>
              <a:rPr lang="en-US" dirty="0"/>
              <a:t>Doesn’t single people out</a:t>
            </a:r>
            <a:r>
              <a:rPr lang="en-US" baseline="0" dirty="0"/>
              <a:t> if all start on FN. Different stages can play together. Inclusive.</a:t>
            </a:r>
          </a:p>
          <a:p>
            <a:endParaRPr lang="en-US" baseline="0" dirty="0"/>
          </a:p>
          <a:p>
            <a:r>
              <a:rPr lang="en-US" baseline="0" dirty="0"/>
              <a:t>Makes Bands sessions easy – shout RED and everyone changes to that chord or note etc. Can play songs they know very easily (may need to change the key) which gives confidence and enthusiasm.</a:t>
            </a:r>
          </a:p>
          <a:p>
            <a:endParaRPr lang="en-US" baseline="0" dirty="0"/>
          </a:p>
          <a:p>
            <a:r>
              <a:rPr lang="en-US" baseline="0" dirty="0"/>
              <a:t>Instant success is extremely motivating. Not dealing with abstract symbols that make no sense. Easy to get it right first time, but still learning about rhythm etc.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3831-413F-654C-917A-16856D8358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Invented in Finland</a:t>
            </a:r>
            <a:r>
              <a:rPr lang="en-US" baseline="0" dirty="0" smtClean="0"/>
              <a:t> by </a:t>
            </a:r>
            <a:r>
              <a:rPr lang="en-US" dirty="0" err="1" smtClean="0"/>
              <a:t>Markku</a:t>
            </a:r>
            <a:r>
              <a:rPr lang="en-US" dirty="0" smtClean="0"/>
              <a:t> </a:t>
            </a:r>
            <a:r>
              <a:rPr lang="en-US" dirty="0" err="1" smtClean="0"/>
              <a:t>Kaikkonen</a:t>
            </a:r>
            <a:r>
              <a:rPr lang="en-US" dirty="0" smtClean="0"/>
              <a:t> and </a:t>
            </a:r>
            <a:r>
              <a:rPr lang="en-US" dirty="0" err="1" smtClean="0"/>
              <a:t>Kaarlo</a:t>
            </a:r>
            <a:r>
              <a:rPr lang="en-US" dirty="0" smtClean="0"/>
              <a:t> </a:t>
            </a:r>
            <a:r>
              <a:rPr lang="en-US" dirty="0" err="1" smtClean="0"/>
              <a:t>Uusitalo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Resonaari</a:t>
            </a:r>
            <a:r>
              <a:rPr lang="en-US" baseline="0" dirty="0" smtClean="0"/>
              <a:t> – Used with adults with </a:t>
            </a:r>
            <a:r>
              <a:rPr lang="en-US" baseline="0" smtClean="0"/>
              <a:t>learning disabilities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= Colour	Red, Brown,</a:t>
            </a:r>
            <a:r>
              <a:rPr lang="en-US" baseline="0" dirty="0"/>
              <a:t> Grey, Blue, Black, Yellow, Green and back to red again. </a:t>
            </a:r>
            <a:endParaRPr lang="en-US" dirty="0"/>
          </a:p>
          <a:p>
            <a:endParaRPr lang="en-US" dirty="0"/>
          </a:p>
          <a:p>
            <a:r>
              <a:rPr lang="en-US" dirty="0"/>
              <a:t>Octave</a:t>
            </a:r>
            <a:r>
              <a:rPr lang="en-US" baseline="0" dirty="0"/>
              <a:t> = Shape	Middle C is a circle, the octave below is a square, below that is a cross. The octave above middle C is a triangle.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3831-413F-654C-917A-16856D835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4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099FD482-F576-7449-87D8-1F84246D4E3F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basic principle in using Figurenotes is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ea typeface="ＭＳ Ｐゴシック" charset="0"/>
                <a:cs typeface="ＭＳ Ｐゴシック" charset="0"/>
              </a:rPr>
              <a:t>Matching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ea typeface="ＭＳ Ｐゴシック" charset="0"/>
                <a:cs typeface="ＭＳ Ｐゴシック" charset="0"/>
              </a:rPr>
              <a:t>.  So the musician can find a middle C by simply locating the red circle.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39FB3C51-0AC8-414C-A17D-B314B2F13101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Bars are always the same length. We can change the length,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but it is the same for the whole piece. </a:t>
            </a:r>
          </a:p>
          <a:p>
            <a:pPr eaLnBrk="1" hangingPunct="1"/>
            <a:endParaRPr lang="en-US" baseline="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Same size – always!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F64F5B47-1A99-A747-A0BA-61B1FAE7F4AC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Very literal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Start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note on shape – hold on tail</a:t>
            </a:r>
          </a:p>
          <a:p>
            <a:pPr eaLnBrk="1" hangingPunct="1"/>
            <a:endParaRPr lang="en-US" baseline="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dirty="0">
                <a:ea typeface="ＭＳ Ｐゴシック" charset="0"/>
                <a:cs typeface="ＭＳ Ｐゴシック" charset="0"/>
              </a:rPr>
              <a:t>Describe the notes for the blind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C0C5BCE2-854D-6043-A763-DB134C506BD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Much less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abstract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73312B82-41F5-CF4D-B453-24DE361C373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Right = Sharp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Left = Flat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E3B85B3D-9E8C-5F41-9EB5-A5CEAB24A14A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920C891B-E66C-4647-A92F-D6F3E590FA9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7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3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8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3421-CF2C-3B44-B08D-7291E33FD6C1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FB4F-4CFC-3F4F-9B77-54D79F5D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22B924-F2BD-994A-BE5A-3413CE0002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4948"/>
            <a:ext cx="9144000" cy="44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3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3641"/>
            <a:ext cx="8229600" cy="1143000"/>
          </a:xfrm>
        </p:spPr>
        <p:txBody>
          <a:bodyPr rIns="126983"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How to play chords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56641"/>
            <a:ext cx="8229600" cy="4525963"/>
          </a:xfrm>
        </p:spPr>
        <p:txBody>
          <a:bodyPr rIns="126983">
            <a:normAutofit/>
          </a:bodyPr>
          <a:lstStyle/>
          <a:p>
            <a:pPr eaLnBrk="1" hangingPunct="1">
              <a:buFontTx/>
              <a:buNone/>
            </a:pPr>
            <a:r>
              <a:rPr lang="en-US" sz="3600" b="1" dirty="0">
                <a:latin typeface="Josefin Sans"/>
                <a:ea typeface="ＭＳ Ｐゴシック" charset="0"/>
                <a:cs typeface="Josefin Sans"/>
              </a:rPr>
              <a:t>Step 1 		</a:t>
            </a:r>
            <a:r>
              <a:rPr lang="ja-JP" altLang="en-US" sz="3600" dirty="0">
                <a:latin typeface="Josefin Sans"/>
                <a:ea typeface="ＭＳ Ｐゴシック" charset="0"/>
                <a:cs typeface="Josefin Sans"/>
              </a:rPr>
              <a:t>“</a:t>
            </a: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Play a colour</a:t>
            </a:r>
            <a:r>
              <a:rPr lang="ja-JP" altLang="en-US" sz="3600" dirty="0">
                <a:latin typeface="Josefin Sans"/>
                <a:ea typeface="ＭＳ Ｐゴシック" charset="0"/>
                <a:cs typeface="Josefin Sans"/>
              </a:rPr>
              <a:t>”</a:t>
            </a:r>
            <a:endParaRPr lang="en-US" sz="3600" dirty="0">
              <a:latin typeface="Josefin Sans"/>
              <a:ea typeface="ＭＳ Ｐゴシック" charset="0"/>
              <a:cs typeface="Josefin Sans"/>
            </a:endParaRPr>
          </a:p>
        </p:txBody>
      </p:sp>
      <p:pic>
        <p:nvPicPr>
          <p:cNvPr id="1730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920" y="2310880"/>
            <a:ext cx="3429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067" y="6064869"/>
            <a:ext cx="321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Root note (1</a:t>
            </a:r>
            <a:r>
              <a:rPr lang="en-US" sz="3600" baseline="30000" dirty="0">
                <a:latin typeface="Josefin Sans"/>
                <a:ea typeface="ＭＳ Ｐゴシック" charset="0"/>
                <a:cs typeface="Josefin Sans"/>
              </a:rPr>
              <a:t>st</a:t>
            </a: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8447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 noGrp="1" noChangeArrowheads="1"/>
          </p:cNvSpPr>
          <p:nvPr>
            <p:ph idx="1"/>
          </p:nvPr>
        </p:nvSpPr>
        <p:spPr>
          <a:xfrm>
            <a:off x="525780" y="617220"/>
            <a:ext cx="8229600" cy="5074920"/>
          </a:xfrm>
        </p:spPr>
        <p:txBody>
          <a:bodyPr rIns="126983">
            <a:normAutofit/>
          </a:bodyPr>
          <a:lstStyle/>
          <a:p>
            <a:pPr eaLnBrk="1" hangingPunct="1">
              <a:buFontTx/>
              <a:buNone/>
            </a:pPr>
            <a:r>
              <a:rPr lang="en-US" sz="3600" b="1" dirty="0">
                <a:latin typeface="Josefin Sans"/>
                <a:ea typeface="ＭＳ Ｐゴシック" charset="0"/>
                <a:cs typeface="Josefin Sans"/>
              </a:rPr>
              <a:t>Step 2 		</a:t>
            </a:r>
            <a:r>
              <a:rPr lang="ja-JP" altLang="en-US" sz="3600" dirty="0">
                <a:latin typeface="Josefin Sans"/>
                <a:ea typeface="ＭＳ Ｐゴシック" charset="0"/>
                <a:cs typeface="Josefin Sans"/>
              </a:rPr>
              <a:t>“</a:t>
            </a: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Play a colour and a friend</a:t>
            </a:r>
            <a:r>
              <a:rPr lang="ja-JP" altLang="en-US" sz="3600" dirty="0">
                <a:latin typeface="Josefin Sans"/>
                <a:ea typeface="ＭＳ Ｐゴシック" charset="0"/>
                <a:cs typeface="Josefin Sans"/>
              </a:rPr>
              <a:t>”</a:t>
            </a:r>
            <a:endParaRPr lang="en-GB" altLang="ja-JP" sz="3600" dirty="0">
              <a:latin typeface="Josefin Sans"/>
              <a:ea typeface="ＭＳ Ｐゴシック" charset="0"/>
              <a:cs typeface="Josefin Sans"/>
            </a:endParaRPr>
          </a:p>
          <a:p>
            <a:pPr algn="ctr" eaLnBrk="1" hangingPunct="1">
              <a:buFontTx/>
              <a:buNone/>
            </a:pPr>
            <a:r>
              <a:rPr lang="en-GB" sz="2000" b="1" dirty="0">
                <a:latin typeface="Josefin Sans"/>
                <a:ea typeface="ＭＳ Ｐゴシック" charset="0"/>
                <a:cs typeface="Josefin Sans"/>
              </a:rPr>
              <a:t>(A friend is not a neighbour)</a:t>
            </a:r>
            <a:r>
              <a:rPr lang="en-US" sz="2000" b="1" dirty="0">
                <a:latin typeface="Josefin Sans"/>
                <a:ea typeface="ＭＳ Ｐゴシック" charset="0"/>
                <a:cs typeface="Josefin Sans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				</a:t>
            </a:r>
          </a:p>
        </p:txBody>
      </p:sp>
      <p:pic>
        <p:nvPicPr>
          <p:cNvPr id="17510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869571"/>
            <a:ext cx="3429000" cy="34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9006" y="5735118"/>
            <a:ext cx="412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osefin Sans"/>
                <a:cs typeface="Josefin Sans"/>
              </a:rPr>
              <a:t>Root note (1</a:t>
            </a:r>
            <a:r>
              <a:rPr lang="en-US" sz="3600" baseline="30000" dirty="0">
                <a:latin typeface="Josefin Sans"/>
                <a:cs typeface="Josefin Sans"/>
              </a:rPr>
              <a:t>st</a:t>
            </a:r>
            <a:r>
              <a:rPr lang="en-US" sz="3600" dirty="0">
                <a:latin typeface="Josefin Sans"/>
                <a:cs typeface="Josefin Sans"/>
              </a:rPr>
              <a:t>) and 3</a:t>
            </a:r>
            <a:r>
              <a:rPr lang="en-US" sz="3600" baseline="30000" dirty="0">
                <a:latin typeface="Josefin Sans"/>
                <a:cs typeface="Josefin Sans"/>
              </a:rPr>
              <a:t>rd</a:t>
            </a:r>
            <a:r>
              <a:rPr lang="en-US" sz="3600" dirty="0">
                <a:latin typeface="Josefin Sans"/>
                <a:cs typeface="Josefi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906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920" y="1690731"/>
            <a:ext cx="3566160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8662"/>
            <a:ext cx="8229600" cy="5372100"/>
          </a:xfrm>
        </p:spPr>
        <p:txBody>
          <a:bodyPr rIns="126983">
            <a:normAutofit/>
          </a:bodyPr>
          <a:lstStyle/>
          <a:p>
            <a:pPr eaLnBrk="1" hangingPunct="1">
              <a:buFontTx/>
              <a:buNone/>
            </a:pPr>
            <a:r>
              <a:rPr lang="en-US" sz="3600" b="1" dirty="0">
                <a:latin typeface="Josefin Sans"/>
                <a:ea typeface="ＭＳ Ｐゴシック" charset="0"/>
                <a:cs typeface="Josefin Sans"/>
              </a:rPr>
              <a:t>Step 3 		</a:t>
            </a:r>
            <a:r>
              <a:rPr lang="ja-JP" altLang="en-US" sz="3600" dirty="0">
                <a:latin typeface="Josefin Sans"/>
                <a:ea typeface="ＭＳ Ｐゴシック" charset="0"/>
                <a:cs typeface="Josefin Sans"/>
              </a:rPr>
              <a:t>“</a:t>
            </a: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Play a colour with two friends</a:t>
            </a:r>
            <a:r>
              <a:rPr lang="ja-JP" altLang="en-US" sz="3600" dirty="0">
                <a:latin typeface="Josefin Sans"/>
                <a:ea typeface="ＭＳ Ｐゴシック" charset="0"/>
                <a:cs typeface="Josefin Sans"/>
              </a:rPr>
              <a:t>”</a:t>
            </a:r>
            <a:endParaRPr lang="en-US" sz="3600" dirty="0">
              <a:latin typeface="Josefin Sans"/>
              <a:ea typeface="ＭＳ Ｐゴシック" charset="0"/>
              <a:cs typeface="Josefin Sans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 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7853" y="5697484"/>
            <a:ext cx="640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Root note (1</a:t>
            </a:r>
            <a:r>
              <a:rPr lang="en-US" sz="3600" baseline="30000" dirty="0">
                <a:latin typeface="Josefin Sans"/>
                <a:ea typeface="ＭＳ Ｐゴシック" charset="0"/>
                <a:cs typeface="Josefin Sans"/>
              </a:rPr>
              <a:t>st</a:t>
            </a: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), 3</a:t>
            </a:r>
            <a:r>
              <a:rPr lang="en-US" sz="3600" baseline="30000" dirty="0">
                <a:latin typeface="Josefin Sans"/>
                <a:ea typeface="ＭＳ Ｐゴシック" charset="0"/>
                <a:cs typeface="Josefin Sans"/>
              </a:rPr>
              <a:t>rd</a:t>
            </a: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 and 5</a:t>
            </a:r>
            <a:r>
              <a:rPr lang="en-US" sz="3600" baseline="30000" dirty="0">
                <a:latin typeface="Josefin Sans"/>
                <a:ea typeface="ＭＳ Ｐゴシック" charset="0"/>
                <a:cs typeface="Josefin Sans"/>
              </a:rPr>
              <a:t>th</a:t>
            </a: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 - </a:t>
            </a:r>
            <a:r>
              <a:rPr lang="en-US" sz="3600" b="1" dirty="0">
                <a:latin typeface="Josefin Sans"/>
                <a:ea typeface="ＭＳ Ｐゴシック" charset="0"/>
                <a:cs typeface="Josefin Sans"/>
              </a:rPr>
              <a:t>TRIAD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977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56157"/>
            <a:ext cx="8229600" cy="822871"/>
          </a:xfrm>
        </p:spPr>
        <p:txBody>
          <a:bodyPr rIns="126983">
            <a:normAutofit fontScale="40000" lnSpcReduction="20000"/>
          </a:bodyPr>
          <a:lstStyle/>
          <a:p>
            <a:pPr eaLnBrk="1" hangingPunct="1">
              <a:buFontTx/>
              <a:buNone/>
            </a:pP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sz="9300" b="1" dirty="0">
                <a:latin typeface="Josefin Sans"/>
                <a:ea typeface="ＭＳ Ｐゴシック" charset="0"/>
                <a:cs typeface="Josefin Sans"/>
              </a:rPr>
              <a:t>Chords with </a:t>
            </a:r>
            <a:r>
              <a:rPr lang="ja-JP" altLang="en-US" sz="9300" b="1" dirty="0">
                <a:latin typeface="Josefin Sans"/>
                <a:ea typeface="ＭＳ Ｐゴシック" charset="0"/>
                <a:cs typeface="Josefin Sans"/>
              </a:rPr>
              <a:t>“</a:t>
            </a:r>
            <a:r>
              <a:rPr lang="en-US" sz="9300" b="1" dirty="0">
                <a:latin typeface="Josefin Sans"/>
                <a:ea typeface="ＭＳ Ｐゴシック" charset="0"/>
                <a:cs typeface="Josefin Sans"/>
              </a:rPr>
              <a:t>black keys</a:t>
            </a:r>
            <a:r>
              <a:rPr lang="ja-JP" altLang="en-US" sz="9300" b="1" dirty="0">
                <a:latin typeface="Josefin Sans"/>
                <a:ea typeface="ＭＳ Ｐゴシック" charset="0"/>
                <a:cs typeface="Josefin Sans"/>
              </a:rPr>
              <a:t>”</a:t>
            </a:r>
            <a:endParaRPr lang="en-US" sz="9300" b="1" dirty="0">
              <a:latin typeface="Josefin Sans"/>
              <a:ea typeface="ＭＳ Ｐゴシック" charset="0"/>
              <a:cs typeface="Josefin Sans"/>
            </a:endParaRPr>
          </a:p>
        </p:txBody>
      </p:sp>
      <p:pic>
        <p:nvPicPr>
          <p:cNvPr id="1792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286" y="1676063"/>
            <a:ext cx="4869180" cy="28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6785" y="5043654"/>
            <a:ext cx="629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osefin Sans"/>
                <a:cs typeface="Josefin Sans"/>
              </a:rPr>
              <a:t>The black key shape will be shown </a:t>
            </a:r>
          </a:p>
          <a:p>
            <a:pPr algn="ctr"/>
            <a:r>
              <a:rPr lang="en-US" sz="3600" dirty="0">
                <a:latin typeface="Josefin Sans"/>
                <a:cs typeface="Josefin Sans"/>
              </a:rPr>
              <a:t>in the chord box</a:t>
            </a:r>
          </a:p>
        </p:txBody>
      </p:sp>
    </p:spTree>
    <p:extLst>
      <p:ext uri="{BB962C8B-B14F-4D97-AF65-F5344CB8AC3E}">
        <p14:creationId xmlns:p14="http://schemas.microsoft.com/office/powerpoint/2010/main" val="365557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Progression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603391" y="1600201"/>
            <a:ext cx="2514600" cy="9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Stage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All on one line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osefin Sans"/>
              <a:cs typeface="Josefin Sans"/>
            </a:endParaRPr>
          </a:p>
        </p:txBody>
      </p:sp>
      <p:pic>
        <p:nvPicPr>
          <p:cNvPr id="13314" name="Picture 2" descr="Progression 1 (better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761" y="1417638"/>
            <a:ext cx="4165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3391" y="3037865"/>
            <a:ext cx="2514600" cy="15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Stage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Figurenotes on the stave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osefin Sans"/>
              <a:cs typeface="Josefin Sans"/>
            </a:endParaRPr>
          </a:p>
        </p:txBody>
      </p:sp>
      <p:pic>
        <p:nvPicPr>
          <p:cNvPr id="13316" name="Picture 4" descr="Progression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373" y="3267660"/>
            <a:ext cx="5006522" cy="98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3391" y="4795547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Stage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Coloured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 notes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osefin Sans"/>
              <a:cs typeface="Josefi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706" y="5150410"/>
            <a:ext cx="366699" cy="313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4D656D-13C2-474E-BC63-B37C00087A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06" y="5041375"/>
            <a:ext cx="5921660" cy="7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D180B-C8BD-3940-993F-0B91660B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 pitchFamily="2" charset="77"/>
              </a:rPr>
              <a:t>Stage 1</a:t>
            </a:r>
          </a:p>
        </p:txBody>
      </p:sp>
      <p:pic>
        <p:nvPicPr>
          <p:cNvPr id="4" name="Picture 2" descr="Progression 1 (better)">
            <a:extLst>
              <a:ext uri="{FF2B5EF4-FFF2-40B4-BE49-F238E27FC236}">
                <a16:creationId xmlns="" xmlns:a16="http://schemas.microsoft.com/office/drawing/2014/main" id="{AC9B8BB4-4B8A-5B4F-9F38-B7A3891B4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22587"/>
            <a:ext cx="8229600" cy="29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26A4AD-D438-4242-A811-0ACEC9447B09}"/>
              </a:ext>
            </a:extLst>
          </p:cNvPr>
          <p:cNvSpPr txBox="1"/>
          <p:nvPr/>
        </p:nvSpPr>
        <p:spPr>
          <a:xfrm>
            <a:off x="2343582" y="5235319"/>
            <a:ext cx="243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Note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Josefin Sa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Play straight away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CCB65-B83D-214D-80E2-CE9886D4EF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825" y="3936318"/>
            <a:ext cx="1160978" cy="1079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A147AA-44B1-3A4E-BA3F-7535C44503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640" y="3936318"/>
            <a:ext cx="1111726" cy="1165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15DF7C-1197-3241-89EC-906E0DA0F29A}"/>
              </a:ext>
            </a:extLst>
          </p:cNvPr>
          <p:cNvSpPr txBox="1"/>
          <p:nvPr/>
        </p:nvSpPr>
        <p:spPr>
          <a:xfrm>
            <a:off x="5441640" y="5235319"/>
            <a:ext cx="241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No clef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No time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Josefin Sa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Teach on a need to know basis</a:t>
            </a:r>
          </a:p>
        </p:txBody>
      </p:sp>
    </p:spTree>
    <p:extLst>
      <p:ext uri="{BB962C8B-B14F-4D97-AF65-F5344CB8AC3E}">
        <p14:creationId xmlns:p14="http://schemas.microsoft.com/office/powerpoint/2010/main" val="174287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102D29-51E9-C445-AC6A-7866861B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 pitchFamily="2" charset="77"/>
              </a:rPr>
              <a:t>Stage 2</a:t>
            </a:r>
          </a:p>
        </p:txBody>
      </p:sp>
      <p:pic>
        <p:nvPicPr>
          <p:cNvPr id="5" name="Content Placeholder 4" descr="Progression 2">
            <a:extLst>
              <a:ext uri="{FF2B5EF4-FFF2-40B4-BE49-F238E27FC236}">
                <a16:creationId xmlns="" xmlns:a16="http://schemas.microsoft.com/office/drawing/2014/main" id="{39956711-6A61-254A-AD59-013D4255E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43" y="1108276"/>
            <a:ext cx="8229600" cy="16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94F107-8D85-AC4F-B661-E9DF2A48B5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76" y="2735446"/>
            <a:ext cx="1160978" cy="1079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40EE31A-7A1E-4D43-8476-B5F7E83537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391" y="2735446"/>
            <a:ext cx="1111726" cy="116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CBBEC1-0193-2946-B2B2-37FAC34B11CD}"/>
              </a:ext>
            </a:extLst>
          </p:cNvPr>
          <p:cNvSpPr txBox="1"/>
          <p:nvPr/>
        </p:nvSpPr>
        <p:spPr>
          <a:xfrm>
            <a:off x="2367333" y="4016457"/>
            <a:ext cx="2434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Note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Josefin Sa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See relationship of notes in different octaves on the stave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Play straight away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F4D178-2606-F14C-AB36-5BBEA7E8AB62}"/>
              </a:ext>
            </a:extLst>
          </p:cNvPr>
          <p:cNvSpPr txBox="1"/>
          <p:nvPr/>
        </p:nvSpPr>
        <p:spPr>
          <a:xfrm>
            <a:off x="5465391" y="4016457"/>
            <a:ext cx="241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No clef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No time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  <a:latin typeface="Josefin Sa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Teach on a need to know basis</a:t>
            </a:r>
          </a:p>
        </p:txBody>
      </p:sp>
    </p:spTree>
    <p:extLst>
      <p:ext uri="{BB962C8B-B14F-4D97-AF65-F5344CB8AC3E}">
        <p14:creationId xmlns:p14="http://schemas.microsoft.com/office/powerpoint/2010/main" val="386718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AA9E5-DF75-FE4A-88D5-CD0790F3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 pitchFamily="2" charset="77"/>
              </a:rPr>
              <a:t>Stage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385140-7126-4D41-9D79-FAC497E13C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76" y="2451882"/>
            <a:ext cx="1160978" cy="1079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72C3E1-FE57-1A45-BD58-3CE5AA04D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391" y="2451882"/>
            <a:ext cx="1111726" cy="1165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DD6C35-0FAA-A54A-970D-F320D7EB0C06}"/>
              </a:ext>
            </a:extLst>
          </p:cNvPr>
          <p:cNvSpPr txBox="1"/>
          <p:nvPr/>
        </p:nvSpPr>
        <p:spPr>
          <a:xfrm>
            <a:off x="2367333" y="3569252"/>
            <a:ext cx="2434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Standard notation symbols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Note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Josefin Sa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See relationship of notes in different octaves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Josefin Sans" pitchFamily="2" charset="77"/>
              </a:rPr>
              <a:t>Play straight away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B41F0B-BDE9-884C-A87A-8252AC1DB107}"/>
              </a:ext>
            </a:extLst>
          </p:cNvPr>
          <p:cNvSpPr txBox="1"/>
          <p:nvPr/>
        </p:nvSpPr>
        <p:spPr>
          <a:xfrm>
            <a:off x="5465391" y="3569252"/>
            <a:ext cx="2410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All information present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Josefin Sa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Josefin Sans" pitchFamily="2" charset="77"/>
              </a:rPr>
              <a:t>Still don’t </a:t>
            </a:r>
            <a:r>
              <a:rPr lang="en-US" u="sng" dirty="0">
                <a:latin typeface="Josefin Sans" pitchFamily="2" charset="77"/>
              </a:rPr>
              <a:t>need</a:t>
            </a:r>
            <a:r>
              <a:rPr lang="en-US" dirty="0">
                <a:latin typeface="Josefin Sans" pitchFamily="2" charset="77"/>
              </a:rPr>
              <a:t> to teach what clefs are or time signatures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F0DED5A5-1CBC-E744-BCF5-050E5DF70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9" y="914931"/>
            <a:ext cx="9117491" cy="1210752"/>
          </a:xfrm>
        </p:spPr>
      </p:pic>
    </p:spTree>
    <p:extLst>
      <p:ext uri="{BB962C8B-B14F-4D97-AF65-F5344CB8AC3E}">
        <p14:creationId xmlns:p14="http://schemas.microsoft.com/office/powerpoint/2010/main" val="8450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Josefin Sans"/>
                <a:cs typeface="Josefin Sans"/>
              </a:rPr>
              <a:t>Everyone</a:t>
            </a:r>
            <a:r>
              <a:rPr lang="en-US" b="1" dirty="0">
                <a:latin typeface="Josefin Sans"/>
                <a:cs typeface="Josefin Sans"/>
              </a:rPr>
              <a:t> Can Play Music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2576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normAutofit lnSpcReduction="10000"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Instant Success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>
              <a:latin typeface="Josefin Sans"/>
              <a:ea typeface="ÇlÇr ñæí©" charset="0"/>
              <a:cs typeface="Josefin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Confidence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>
              <a:latin typeface="Josefin Sans"/>
              <a:ea typeface="ÇlÇr ñæí©" charset="0"/>
              <a:cs typeface="Josefin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osefin Sans"/>
                <a:ea typeface="ÇlÇr ñæí©" charset="0"/>
                <a:cs typeface="Josefin Sans"/>
              </a:rPr>
              <a:t>Motivation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osefin Sans"/>
              <a:ea typeface="ÇlÇr ñæí©" charset="0"/>
              <a:cs typeface="Josefin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Josefin Sans"/>
                <a:ea typeface="ÇlÇr ñæí©" charset="0"/>
                <a:cs typeface="Josefin Sans"/>
              </a:rPr>
              <a:t>Progression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osefin Sans"/>
              <a:cs typeface="Josefin Sans"/>
            </a:endParaRPr>
          </a:p>
        </p:txBody>
      </p:sp>
      <p:pic>
        <p:nvPicPr>
          <p:cNvPr id="3" name="Picture 2" descr="tick-40143_960_7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129" y="1777171"/>
            <a:ext cx="859594" cy="796535"/>
          </a:xfrm>
          <a:prstGeom prst="rect">
            <a:avLst/>
          </a:prstGeom>
        </p:spPr>
      </p:pic>
      <p:pic>
        <p:nvPicPr>
          <p:cNvPr id="8" name="Picture 7" descr="tick-40143_960_7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732" y="2868716"/>
            <a:ext cx="859594" cy="796535"/>
          </a:xfrm>
          <a:prstGeom prst="rect">
            <a:avLst/>
          </a:prstGeom>
        </p:spPr>
      </p:pic>
      <p:pic>
        <p:nvPicPr>
          <p:cNvPr id="9" name="Picture 8" descr="tick-40143_960_7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671" y="3915193"/>
            <a:ext cx="859594" cy="796535"/>
          </a:xfrm>
          <a:prstGeom prst="rect">
            <a:avLst/>
          </a:prstGeom>
        </p:spPr>
      </p:pic>
      <p:pic>
        <p:nvPicPr>
          <p:cNvPr id="10" name="Picture 9" descr="tick-40143_960_7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671" y="5060057"/>
            <a:ext cx="859594" cy="7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Who can it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439"/>
            <a:ext cx="8229600" cy="5219811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>
                <a:latin typeface="Josefin Sans"/>
                <a:cs typeface="Josefin Sans"/>
              </a:rPr>
              <a:t>Autism Spectrum</a:t>
            </a:r>
          </a:p>
          <a:p>
            <a:r>
              <a:rPr lang="en-US" sz="3900" dirty="0">
                <a:latin typeface="Josefin Sans"/>
                <a:cs typeface="Josefin Sans"/>
              </a:rPr>
              <a:t>Dyslexia</a:t>
            </a:r>
          </a:p>
          <a:p>
            <a:r>
              <a:rPr lang="en-US" sz="3900" dirty="0">
                <a:latin typeface="Josefin Sans"/>
                <a:cs typeface="Josefin Sans"/>
              </a:rPr>
              <a:t>Learning Difficulties</a:t>
            </a:r>
          </a:p>
          <a:p>
            <a:r>
              <a:rPr lang="en-US" sz="3900" dirty="0">
                <a:latin typeface="Josefin Sans"/>
                <a:cs typeface="Josefin Sans"/>
              </a:rPr>
              <a:t>Early Years</a:t>
            </a:r>
          </a:p>
          <a:p>
            <a:r>
              <a:rPr lang="en-US" sz="3900" u="sng" dirty="0">
                <a:latin typeface="Josefin Sans"/>
                <a:cs typeface="Josefin Sans"/>
              </a:rPr>
              <a:t>Anyone</a:t>
            </a:r>
            <a:r>
              <a:rPr lang="en-US" sz="3900" dirty="0">
                <a:latin typeface="Josefin Sans"/>
                <a:cs typeface="Josefin Sans"/>
              </a:rPr>
              <a:t> who has every struggled with notation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700" b="1" dirty="0">
                <a:latin typeface="Josefin Sans"/>
                <a:cs typeface="Josefin Sans"/>
              </a:rPr>
              <a:t>How does it help?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200" dirty="0">
                <a:latin typeface="Josefin Sans"/>
                <a:cs typeface="Josefin Sans"/>
              </a:rPr>
              <a:t>Anyone that can match can use it</a:t>
            </a:r>
          </a:p>
          <a:p>
            <a:r>
              <a:rPr lang="en-US" sz="4200" dirty="0">
                <a:latin typeface="Josefin Sans"/>
                <a:cs typeface="Josefin Sans"/>
              </a:rPr>
              <a:t>Takes away first barriers</a:t>
            </a:r>
          </a:p>
          <a:p>
            <a:r>
              <a:rPr lang="en-US" sz="4200" dirty="0">
                <a:latin typeface="Josefin Sans"/>
                <a:cs typeface="Josefin Sans"/>
              </a:rPr>
              <a:t>Less Abstract and more literal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20" y="517748"/>
            <a:ext cx="6712536" cy="80959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Josefin Sans"/>
                <a:ea typeface="ＭＳ Ｐゴシック" charset="0"/>
                <a:cs typeface="Josefin Sans"/>
              </a:rPr>
              <a:t>What is Figurenotes?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Josefin Sans"/>
                <a:cs typeface="Josefin Sans"/>
              </a:rPr>
              <a:t>An alternative notation system using colour and shape </a:t>
            </a:r>
          </a:p>
          <a:p>
            <a:pPr marL="0" indent="0" algn="ctr">
              <a:buNone/>
            </a:pPr>
            <a:r>
              <a:rPr lang="en-US" dirty="0">
                <a:latin typeface="Josefin Sans"/>
                <a:cs typeface="Josefin Sans"/>
              </a:rPr>
              <a:t>to show pitch and rhythm</a:t>
            </a: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 algn="ctr">
              <a:buNone/>
            </a:pPr>
            <a:r>
              <a:rPr lang="en-US" sz="3200" dirty="0">
                <a:latin typeface="Josefin Sans"/>
                <a:cs typeface="Josefin Sans"/>
              </a:rPr>
              <a:t>Each </a:t>
            </a:r>
            <a:r>
              <a:rPr lang="en-US" sz="3200" b="1" dirty="0">
                <a:latin typeface="Josefin Sans"/>
                <a:cs typeface="Josefin Sans"/>
              </a:rPr>
              <a:t>octave</a:t>
            </a:r>
            <a:r>
              <a:rPr lang="en-US" sz="3200" dirty="0">
                <a:latin typeface="Josefin Sans"/>
                <a:cs typeface="Josefin Sans"/>
              </a:rPr>
              <a:t> is a </a:t>
            </a:r>
            <a:r>
              <a:rPr lang="en-US" sz="3200" b="1" dirty="0">
                <a:latin typeface="Josefin Sans"/>
                <a:cs typeface="Josefin Sans"/>
              </a:rPr>
              <a:t>different shape </a:t>
            </a:r>
          </a:p>
          <a:p>
            <a:pPr marL="0" indent="0" algn="ctr">
              <a:buNone/>
            </a:pPr>
            <a:r>
              <a:rPr lang="en-US" sz="3200" dirty="0">
                <a:latin typeface="Josefin Sans"/>
                <a:cs typeface="Josefin Sans"/>
              </a:rPr>
              <a:t>Each </a:t>
            </a:r>
            <a:r>
              <a:rPr lang="en-US" sz="3200" b="1" dirty="0">
                <a:latin typeface="Josefin Sans"/>
                <a:cs typeface="Josefin Sans"/>
              </a:rPr>
              <a:t>note</a:t>
            </a:r>
            <a:r>
              <a:rPr lang="en-US" sz="3200" dirty="0">
                <a:latin typeface="Josefin Sans"/>
                <a:cs typeface="Josefin Sans"/>
              </a:rPr>
              <a:t> is a </a:t>
            </a:r>
            <a:r>
              <a:rPr lang="en-US" sz="3200" b="1" dirty="0">
                <a:latin typeface="Josefin Sans"/>
                <a:cs typeface="Josefin Sans"/>
              </a:rPr>
              <a:t>different colour</a:t>
            </a:r>
          </a:p>
        </p:txBody>
      </p:sp>
      <p:pic>
        <p:nvPicPr>
          <p:cNvPr id="5" name="Picture 4" descr="Key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65670" y="-512073"/>
            <a:ext cx="1337282" cy="83049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71120" y="3640416"/>
            <a:ext cx="0" cy="505360"/>
          </a:xfrm>
          <a:prstGeom prst="straightConnector1">
            <a:avLst/>
          </a:prstGeom>
          <a:ln w="57150" cmpd="sng"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858" y="4150366"/>
            <a:ext cx="119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sefin Sans"/>
                <a:cs typeface="Josefin Sans"/>
              </a:rPr>
              <a:t>Middle C</a:t>
            </a:r>
          </a:p>
        </p:txBody>
      </p:sp>
    </p:spTree>
    <p:extLst>
      <p:ext uri="{BB962C8B-B14F-4D97-AF65-F5344CB8AC3E}">
        <p14:creationId xmlns:p14="http://schemas.microsoft.com/office/powerpoint/2010/main" val="142651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809"/>
            <a:ext cx="8229600" cy="4525963"/>
          </a:xfrm>
        </p:spPr>
        <p:txBody>
          <a:bodyPr>
            <a:noAutofit/>
          </a:bodyPr>
          <a:lstStyle/>
          <a:p>
            <a:r>
              <a:rPr lang="en-US" dirty="0">
                <a:latin typeface="Josefin Sans"/>
                <a:cs typeface="Josefin Sans"/>
              </a:rPr>
              <a:t>Instrumental 1:1 lessons</a:t>
            </a:r>
          </a:p>
          <a:p>
            <a:endParaRPr lang="en-US" dirty="0">
              <a:latin typeface="Josefin Sans"/>
              <a:cs typeface="Josefin Sans"/>
            </a:endParaRPr>
          </a:p>
          <a:p>
            <a:r>
              <a:rPr lang="en-US" dirty="0">
                <a:latin typeface="Josefin Sans"/>
                <a:cs typeface="Josefin Sans"/>
              </a:rPr>
              <a:t>Groups with varying ability – use different stages at the same time</a:t>
            </a:r>
          </a:p>
          <a:p>
            <a:endParaRPr lang="en-US" dirty="0">
              <a:latin typeface="Josefin Sans"/>
              <a:cs typeface="Josefin Sans"/>
            </a:endParaRPr>
          </a:p>
          <a:p>
            <a:r>
              <a:rPr lang="en-US" dirty="0">
                <a:latin typeface="Josefin Sans"/>
                <a:cs typeface="Josefin Sans"/>
              </a:rPr>
              <a:t>Band Sessions – You can have everyone playing in 5 minutes</a:t>
            </a: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r>
              <a:rPr lang="en-US" dirty="0">
                <a:latin typeface="Josefin Sans"/>
                <a:cs typeface="Josefin Sans"/>
              </a:rPr>
              <a:t>Composition and Creative Play with colour</a:t>
            </a:r>
          </a:p>
        </p:txBody>
      </p:sp>
    </p:spTree>
    <p:extLst>
      <p:ext uri="{BB962C8B-B14F-4D97-AF65-F5344CB8AC3E}">
        <p14:creationId xmlns:p14="http://schemas.microsoft.com/office/powerpoint/2010/main" val="111422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notes-Map-with-shadows-for-RF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828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253" y="32458"/>
            <a:ext cx="6133432" cy="869532"/>
          </a:xfrm>
        </p:spPr>
        <p:txBody>
          <a:bodyPr>
            <a:normAutofit/>
          </a:bodyPr>
          <a:lstStyle/>
          <a:p>
            <a:r>
              <a:rPr lang="en-US" b="1" dirty="0">
                <a:latin typeface="Josefin Sans"/>
                <a:cs typeface="Josefin Sans"/>
              </a:rPr>
              <a:t>Figurenotes Software</a:t>
            </a:r>
          </a:p>
        </p:txBody>
      </p:sp>
      <p:pic>
        <p:nvPicPr>
          <p:cNvPr id="4" name="Picture 3" descr="Screen Shot 2014-08-26 at 1.42.4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185" y="1522855"/>
            <a:ext cx="6451335" cy="4568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38" y="6091032"/>
            <a:ext cx="4141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Josefin Sans"/>
                <a:cs typeface="Josefin Sans"/>
              </a:rPr>
              <a:t>Use with pupils for composition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0319" y="901990"/>
            <a:ext cx="3370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osefin Sans"/>
                <a:cs typeface="Josefin Sans"/>
              </a:rPr>
              <a:t>Write your own worksheets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3136" y="609103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osefin Sans"/>
                <a:cs typeface="Josefin Sans"/>
              </a:rPr>
              <a:t>Simple and easy to 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6138" y="939279"/>
            <a:ext cx="41524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osefin Sans"/>
                <a:cs typeface="Josefin Sans"/>
              </a:rPr>
              <a:t>Melody, chords, percussion, lyrics</a:t>
            </a:r>
          </a:p>
          <a:p>
            <a:endParaRPr lang="en-US" dirty="0"/>
          </a:p>
        </p:txBody>
      </p:sp>
      <p:sp>
        <p:nvSpPr>
          <p:cNvPr id="10" name="Bent Arrow 9"/>
          <p:cNvSpPr/>
          <p:nvPr/>
        </p:nvSpPr>
        <p:spPr>
          <a:xfrm>
            <a:off x="787061" y="5116108"/>
            <a:ext cx="610292" cy="742373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H="1">
            <a:off x="7848688" y="5218966"/>
            <a:ext cx="609076" cy="742373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861961" y="1522855"/>
            <a:ext cx="610292" cy="696754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flipH="1" flipV="1">
            <a:off x="7848688" y="1425993"/>
            <a:ext cx="620275" cy="696754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5463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www.figurenotes.org/shop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1768F9-61EB-A046-85D5-AE6511E9D1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10916"/>
            <a:ext cx="3785012" cy="2436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F4EA51-EEB9-D542-B78E-14D7444362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272" y="308388"/>
            <a:ext cx="3789713" cy="243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F11B324-63FC-6345-AB4B-E8C2729898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421" y="3935685"/>
            <a:ext cx="3843564" cy="2483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2022C21-F2D4-7248-8092-EF51FED802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821" y="3926047"/>
            <a:ext cx="1620486" cy="2493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93F49A5-78A5-4943-9FD2-DA04FE8199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68406"/>
            <a:ext cx="1604995" cy="24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4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282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www.figurenotes.org/shop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31C8F9-8A8A-5545-944B-D3005FBD16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695" y="2500334"/>
            <a:ext cx="4016169" cy="2582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0FC2A1-F57A-A346-BBD4-CA70DEC964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489" y="2500334"/>
            <a:ext cx="1682634" cy="2577490"/>
          </a:xfrm>
          <a:prstGeom prst="rect">
            <a:avLst/>
          </a:prstGeom>
        </p:spPr>
      </p:pic>
      <p:pic>
        <p:nvPicPr>
          <p:cNvPr id="3" name="Picture 2" descr="Screen Shot 2020-01-28 at 13.22.3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05" y="2397919"/>
            <a:ext cx="2161169" cy="2575939"/>
          </a:xfrm>
          <a:prstGeom prst="rect">
            <a:avLst/>
          </a:prstGeom>
        </p:spPr>
      </p:pic>
      <p:pic>
        <p:nvPicPr>
          <p:cNvPr id="4" name="Picture 3" descr="Screen Shot 2020-01-28 at 13.22.5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10" y="4918618"/>
            <a:ext cx="630498" cy="2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295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Resource Base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811921-4E52-2842-B019-B77E86C46C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78" y="790116"/>
            <a:ext cx="5318999" cy="4579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8F4957-73A2-7B4E-997D-7A3174BD7ED3}"/>
              </a:ext>
            </a:extLst>
          </p:cNvPr>
          <p:cNvSpPr txBox="1"/>
          <p:nvPr/>
        </p:nvSpPr>
        <p:spPr>
          <a:xfrm>
            <a:off x="632438" y="5456850"/>
            <a:ext cx="80543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Josefin Sans"/>
                <a:cs typeface="Josefin Sans"/>
              </a:rPr>
              <a:t>Download as much as you like </a:t>
            </a:r>
          </a:p>
          <a:p>
            <a:pPr algn="ctr"/>
            <a:r>
              <a:rPr lang="en-US" sz="2400" dirty="0">
                <a:latin typeface="Josefin Sans"/>
                <a:cs typeface="Josefin Sans"/>
              </a:rPr>
              <a:t>£23.99 per year </a:t>
            </a:r>
          </a:p>
          <a:p>
            <a:pPr algn="ctr"/>
            <a:r>
              <a:rPr lang="en-US" sz="2400" dirty="0">
                <a:latin typeface="Josefin Sans"/>
                <a:cs typeface="Josefin Sans"/>
              </a:rPr>
              <a:t>(that’s less than £2 per month!)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41F5F6-829A-374D-B6A9-560ABA31D903}"/>
              </a:ext>
            </a:extLst>
          </p:cNvPr>
          <p:cNvSpPr txBox="1"/>
          <p:nvPr/>
        </p:nvSpPr>
        <p:spPr>
          <a:xfrm>
            <a:off x="265475" y="1655534"/>
            <a:ext cx="3417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Josefin Sans"/>
                <a:cs typeface="Josefin Sans"/>
              </a:rPr>
              <a:t>A library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osefin Sans"/>
                <a:cs typeface="Josefin Sans"/>
              </a:rPr>
              <a:t>Worksheets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osefin Sans"/>
                <a:cs typeface="Josefin Sans"/>
              </a:rPr>
              <a:t>Lesson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osefin Sans"/>
                <a:cs typeface="Josefin Sans"/>
              </a:rPr>
              <a:t>Tunes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osefin Sans"/>
                <a:cs typeface="Josefin Sans"/>
              </a:rPr>
              <a:t>Schemes of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osefin Sans"/>
                <a:cs typeface="Josefin Sans"/>
              </a:rPr>
              <a:t>Creative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osefin Sans"/>
                <a:cs typeface="Josefin Sans"/>
              </a:rPr>
              <a:t>Tutorials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osefin Sans"/>
                <a:cs typeface="Josefin Sans"/>
              </a:rPr>
              <a:t> and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5"/>
            <a:ext cx="8229600" cy="928520"/>
          </a:xfrm>
        </p:spPr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Next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542125"/>
            <a:ext cx="8343900" cy="46230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>
              <a:buNone/>
            </a:pPr>
            <a:r>
              <a:rPr lang="en-US" b="1" dirty="0">
                <a:latin typeface="Josefin Sans"/>
                <a:cs typeface="Josefin Sans"/>
              </a:rPr>
              <a:t>Training</a:t>
            </a:r>
          </a:p>
          <a:p>
            <a:pPr lvl="2"/>
            <a:r>
              <a:rPr lang="en-US" dirty="0">
                <a:latin typeface="Josefin Sans"/>
                <a:cs typeface="Josefin Sans"/>
              </a:rPr>
              <a:t> Music Teacher’s Toolbox</a:t>
            </a:r>
          </a:p>
          <a:p>
            <a:pPr lvl="2"/>
            <a:r>
              <a:rPr lang="en-US" dirty="0">
                <a:latin typeface="Josefin Sans"/>
                <a:cs typeface="Josefin Sans"/>
              </a:rPr>
              <a:t> Bespoke Training for groups (please ask for more information)</a:t>
            </a:r>
          </a:p>
          <a:p>
            <a:pPr marL="0" indent="0">
              <a:buNone/>
            </a:pPr>
            <a:endParaRPr lang="en-US" b="1" dirty="0">
              <a:latin typeface="Josefin Sans"/>
              <a:cs typeface="Josefin Sans"/>
            </a:endParaRPr>
          </a:p>
          <a:p>
            <a:pPr marL="0" indent="0">
              <a:buNone/>
            </a:pPr>
            <a:r>
              <a:rPr lang="en-US" b="1" dirty="0">
                <a:latin typeface="Josefin Sans"/>
                <a:cs typeface="Josefin Sans"/>
              </a:rPr>
              <a:t>Social Media</a:t>
            </a:r>
          </a:p>
          <a:p>
            <a:pPr lvl="2"/>
            <a:r>
              <a:rPr lang="en-US" dirty="0">
                <a:latin typeface="Josefin Sans"/>
                <a:cs typeface="Josefin Sans"/>
              </a:rPr>
              <a:t> YouTube – Figurenotes</a:t>
            </a:r>
          </a:p>
          <a:p>
            <a:pPr lvl="2"/>
            <a:r>
              <a:rPr lang="en-US" dirty="0">
                <a:latin typeface="Josefin Sans"/>
                <a:cs typeface="Josefin Sans"/>
              </a:rPr>
              <a:t> Facebook – /Figurenotes and ‘Figurenotes – Let’s Make Music’</a:t>
            </a:r>
          </a:p>
          <a:p>
            <a:pPr lvl="2"/>
            <a:r>
              <a:rPr lang="en-US" dirty="0">
                <a:latin typeface="Josefin Sans"/>
                <a:cs typeface="Josefin Sans"/>
              </a:rPr>
              <a:t> Twitter - @Figurenotes</a:t>
            </a:r>
          </a:p>
          <a:p>
            <a:pPr lvl="2"/>
            <a:r>
              <a:rPr lang="en-US" dirty="0">
                <a:latin typeface="Josefin Sans"/>
                <a:cs typeface="Josefin Sans"/>
              </a:rPr>
              <a:t> Mailing List – Sign up on the website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760" y="5409914"/>
            <a:ext cx="49045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4400" b="1" dirty="0">
                <a:solidFill>
                  <a:srgbClr val="AB1985"/>
                </a:solidFill>
                <a:latin typeface="Josefin Sans"/>
                <a:cs typeface="Josefin Sans"/>
              </a:rPr>
              <a:t>www.figurenotes.org</a:t>
            </a:r>
          </a:p>
          <a:p>
            <a:endParaRPr lang="en-US" dirty="0"/>
          </a:p>
        </p:txBody>
      </p:sp>
      <p:pic>
        <p:nvPicPr>
          <p:cNvPr id="5" name="Picture 4" descr="Social icons by dreamstale (5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506" y="5209704"/>
            <a:ext cx="1246650" cy="1246650"/>
          </a:xfrm>
          <a:prstGeom prst="rect">
            <a:avLst/>
          </a:prstGeom>
        </p:spPr>
      </p:pic>
      <p:pic>
        <p:nvPicPr>
          <p:cNvPr id="6" name="Picture 5" descr="Social icons by dreamstale (6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709" y="5209704"/>
            <a:ext cx="1246650" cy="1246650"/>
          </a:xfrm>
          <a:prstGeom prst="rect">
            <a:avLst/>
          </a:prstGeom>
        </p:spPr>
      </p:pic>
      <p:pic>
        <p:nvPicPr>
          <p:cNvPr id="7" name="Picture 6" descr="Social icons by dreamstale (17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531" y="5165215"/>
            <a:ext cx="1246650" cy="12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017"/>
            <a:ext cx="8229600" cy="1143000"/>
          </a:xfrm>
        </p:spPr>
        <p:txBody>
          <a:bodyPr/>
          <a:lstStyle/>
          <a:p>
            <a:r>
              <a:rPr lang="en-US" b="1" dirty="0">
                <a:latin typeface="Josefin Sans"/>
                <a:cs typeface="Josefin Sans"/>
              </a:rPr>
              <a:t>Two ways to use Figurenotes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9602" y="2236062"/>
            <a:ext cx="7092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u="sng" dirty="0">
                <a:latin typeface="Josefin Sans"/>
                <a:cs typeface="Josefin Sans"/>
              </a:rPr>
              <a:t>Match</a:t>
            </a:r>
            <a:r>
              <a:rPr lang="en-US" sz="3600" dirty="0">
                <a:latin typeface="Josefin Sans"/>
                <a:cs typeface="Josefin Sans"/>
              </a:rPr>
              <a:t> a note on page to sticker on the instrument</a:t>
            </a:r>
          </a:p>
          <a:p>
            <a:endParaRPr lang="en-US" sz="3600" dirty="0">
              <a:latin typeface="Josefin Sans"/>
              <a:cs typeface="Josefin Sans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latin typeface="Josefin Sans"/>
                <a:cs typeface="Josefin Sans"/>
              </a:rPr>
              <a:t>Teach </a:t>
            </a:r>
            <a:r>
              <a:rPr lang="en-US" sz="3600" u="sng" dirty="0">
                <a:latin typeface="Josefin Sans"/>
                <a:cs typeface="Josefin Sans"/>
              </a:rPr>
              <a:t>fingering</a:t>
            </a:r>
            <a:r>
              <a:rPr lang="en-US" sz="3600" dirty="0">
                <a:latin typeface="Josefin Sans"/>
                <a:cs typeface="Josefin Sans"/>
              </a:rPr>
              <a:t> as you would normally for woodwind and brass</a:t>
            </a:r>
          </a:p>
        </p:txBody>
      </p:sp>
    </p:spTree>
    <p:extLst>
      <p:ext uri="{BB962C8B-B14F-4D97-AF65-F5344CB8AC3E}">
        <p14:creationId xmlns:p14="http://schemas.microsoft.com/office/powerpoint/2010/main" val="413715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590" y="1371600"/>
            <a:ext cx="6777990" cy="15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7160"/>
            <a:ext cx="8229600" cy="1143000"/>
          </a:xfrm>
        </p:spPr>
        <p:txBody>
          <a:bodyPr rIns="126983"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Matching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58474"/>
            <a:ext cx="8229600" cy="3566160"/>
          </a:xfrm>
        </p:spPr>
        <p:txBody>
          <a:bodyPr rIns="126983"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1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1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dirty="0">
                <a:latin typeface="Josefin Sans"/>
                <a:ea typeface="ＭＳ Ｐゴシック" charset="0"/>
                <a:cs typeface="Josefin Sans"/>
              </a:rPr>
              <a:t>“</a:t>
            </a:r>
            <a:r>
              <a:rPr lang="en-US" dirty="0">
                <a:latin typeface="Josefin Sans"/>
                <a:ea typeface="ＭＳ Ｐゴシック" charset="0"/>
                <a:cs typeface="Josefin Sans"/>
              </a:rPr>
              <a:t>Find and play</a:t>
            </a:r>
            <a:r>
              <a:rPr lang="ja-JP" altLang="en-US" dirty="0">
                <a:latin typeface="Josefin Sans"/>
                <a:ea typeface="ＭＳ Ｐゴシック" charset="0"/>
                <a:cs typeface="Josefin Sans"/>
              </a:rPr>
              <a:t>”</a:t>
            </a:r>
            <a:endParaRPr lang="en-US" dirty="0">
              <a:latin typeface="Josefin Sans"/>
              <a:ea typeface="ＭＳ Ｐゴシック" charset="0"/>
              <a:cs typeface="Josefin Sans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Josefin Sans"/>
              <a:ea typeface="ＭＳ Ｐゴシック" charset="0"/>
              <a:cs typeface="Josefin Sans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Josefin Sans"/>
              <a:ea typeface="ＭＳ Ｐゴシック" charset="0"/>
              <a:cs typeface="Josefin Sans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dirty="0">
                <a:latin typeface="Josefin Sans"/>
                <a:ea typeface="ＭＳ Ｐゴシック" charset="0"/>
                <a:cs typeface="Josefin Sans"/>
              </a:rPr>
              <a:t>“</a:t>
            </a:r>
            <a:r>
              <a:rPr lang="en-US" dirty="0">
                <a:latin typeface="Josefin Sans"/>
                <a:ea typeface="ＭＳ Ｐゴシック" charset="0"/>
                <a:cs typeface="Josefin Sans"/>
              </a:rPr>
              <a:t>Play in pulse</a:t>
            </a:r>
            <a:r>
              <a:rPr lang="ja-JP" altLang="en-US" dirty="0">
                <a:latin typeface="Josefin Sans"/>
                <a:ea typeface="ＭＳ Ｐゴシック" charset="0"/>
                <a:cs typeface="Josefin Sans"/>
              </a:rPr>
              <a:t>”</a:t>
            </a:r>
            <a:endParaRPr lang="en-US" dirty="0">
              <a:latin typeface="Josefin Sans"/>
              <a:ea typeface="ＭＳ Ｐゴシック" charset="0"/>
              <a:cs typeface="Josefin Sans"/>
            </a:endParaRPr>
          </a:p>
        </p:txBody>
      </p:sp>
      <p:pic>
        <p:nvPicPr>
          <p:cNvPr id="143364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23" y="2640330"/>
            <a:ext cx="96012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ulse-Bar-Gif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305" y="3408658"/>
            <a:ext cx="3863284" cy="3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96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Woodwind and Brass Fingering</a:t>
            </a:r>
            <a:endParaRPr lang="en-US" dirty="0">
              <a:solidFill>
                <a:srgbClr val="000000"/>
              </a:solidFill>
              <a:latin typeface="Josefin Sans"/>
              <a:cs typeface="Josefin Sans"/>
            </a:endParaRPr>
          </a:p>
        </p:txBody>
      </p:sp>
      <p:pic>
        <p:nvPicPr>
          <p:cNvPr id="6" name="Picture 5" descr="Screen Shot 2017-03-23 at 10.0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76" y="1644627"/>
            <a:ext cx="4102100" cy="424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352" y="2352337"/>
            <a:ext cx="3702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osefin Sans"/>
                <a:cs typeface="Josefin Sans"/>
              </a:rPr>
              <a:t>Teach your pupils a fingering with a colour rather than a note name</a:t>
            </a:r>
          </a:p>
        </p:txBody>
      </p:sp>
    </p:spTree>
    <p:extLst>
      <p:ext uri="{BB962C8B-B14F-4D97-AF65-F5344CB8AC3E}">
        <p14:creationId xmlns:p14="http://schemas.microsoft.com/office/powerpoint/2010/main" val="34954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Bars</a:t>
            </a:r>
          </a:p>
        </p:txBody>
      </p:sp>
      <p:sp>
        <p:nvSpPr>
          <p:cNvPr id="145411" name="Text Box 8"/>
          <p:cNvSpPr>
            <a:spLocks noGrp="1"/>
          </p:cNvSpPr>
          <p:nvPr>
            <p:ph idx="1"/>
          </p:nvPr>
        </p:nvSpPr>
        <p:spPr>
          <a:xfrm>
            <a:off x="527689" y="1417638"/>
            <a:ext cx="8290977" cy="53405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Every bar in Figurenotes is the </a:t>
            </a:r>
            <a:r>
              <a:rPr lang="en-US" sz="3600" u="sng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same length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877" y="6356509"/>
            <a:ext cx="2133123" cy="364331"/>
          </a:xfrm>
        </p:spPr>
        <p:txBody>
          <a:bodyPr/>
          <a:lstStyle>
            <a:lvl1pPr eaLnBrk="0" hangingPunct="0"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4138553" indent="-33727073" eaLnBrk="0" hangingPunct="0"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114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82296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2344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6459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fld id="{5056F107-4342-BB47-95AC-590FE4AE5B58}" type="slidenum">
              <a:rPr 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45416" name="Text Box 11"/>
          <p:cNvSpPr txBox="1">
            <a:spLocks/>
          </p:cNvSpPr>
          <p:nvPr/>
        </p:nvSpPr>
        <p:spPr bwMode="auto">
          <a:xfrm>
            <a:off x="608184" y="3517511"/>
            <a:ext cx="7861671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6" tIns="45716" rIns="86360" bIns="45716"/>
          <a:lstStyle>
            <a:lvl1pPr marL="423863" indent="-379413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defRPr>
            </a:lvl9pPr>
          </a:lstStyle>
          <a:p>
            <a:pPr eaLnBrk="1" hangingPunct="1"/>
            <a:r>
              <a:rPr lang="en-US" dirty="0"/>
              <a:t>    </a:t>
            </a:r>
            <a:r>
              <a:rPr lang="en-US" dirty="0">
                <a:latin typeface="Josefin Sans"/>
                <a:cs typeface="Josefin Sans"/>
              </a:rPr>
              <a:t>This </a:t>
            </a:r>
            <a:r>
              <a:rPr lang="en-US" b="1" dirty="0">
                <a:latin typeface="Josefin Sans"/>
                <a:cs typeface="Josefin Sans"/>
              </a:rPr>
              <a:t>literal system </a:t>
            </a:r>
            <a:r>
              <a:rPr lang="en-US" dirty="0">
                <a:latin typeface="Josefin Sans"/>
                <a:cs typeface="Josefin Sans"/>
              </a:rPr>
              <a:t>helps the learner to keep in time without confusion over different bar lengths like in standard notation</a:t>
            </a:r>
          </a:p>
        </p:txBody>
      </p:sp>
      <p:pic>
        <p:nvPicPr>
          <p:cNvPr id="2" name="Picture 1" descr="Screen Shot 2017-03-23 at 10.19.4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170" y="5250532"/>
            <a:ext cx="4696707" cy="712422"/>
          </a:xfrm>
          <a:prstGeom prst="rect">
            <a:avLst/>
          </a:prstGeom>
        </p:spPr>
      </p:pic>
      <p:pic>
        <p:nvPicPr>
          <p:cNvPr id="4" name="Picture 3" descr="Screen Shot 2017-03-23 at 10.22.1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170" y="2487155"/>
            <a:ext cx="4754880" cy="61338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720654" y="4523351"/>
            <a:ext cx="286205" cy="63747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7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2586"/>
            <a:ext cx="8229600" cy="1143000"/>
          </a:xfrm>
        </p:spPr>
        <p:txBody>
          <a:bodyPr rIns="126983"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Note values</a:t>
            </a:r>
          </a:p>
        </p:txBody>
      </p:sp>
      <p:sp>
        <p:nvSpPr>
          <p:cNvPr id="14745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rIns="126983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The note is as long as it looks</a:t>
            </a:r>
          </a:p>
        </p:txBody>
      </p:sp>
      <p:pic>
        <p:nvPicPr>
          <p:cNvPr id="147460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40" y="2634644"/>
            <a:ext cx="569214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47" y="6079860"/>
            <a:ext cx="800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osefin Sans"/>
                <a:cs typeface="Josefin Sans"/>
              </a:rPr>
              <a:t>Why do we add something to a note to make it shorter? </a:t>
            </a:r>
          </a:p>
        </p:txBody>
      </p:sp>
      <p:sp>
        <p:nvSpPr>
          <p:cNvPr id="3" name="Bent Arrow 2"/>
          <p:cNvSpPr/>
          <p:nvPr/>
        </p:nvSpPr>
        <p:spPr>
          <a:xfrm>
            <a:off x="791028" y="4917866"/>
            <a:ext cx="667657" cy="1025735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0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26983"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The rests</a:t>
            </a:r>
          </a:p>
        </p:txBody>
      </p:sp>
      <p:sp>
        <p:nvSpPr>
          <p:cNvPr id="1495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25082"/>
            <a:ext cx="8309610" cy="5029200"/>
          </a:xfrm>
        </p:spPr>
        <p:txBody>
          <a:bodyPr rIns="126983">
            <a:normAutofit/>
          </a:bodyPr>
          <a:lstStyle/>
          <a:p>
            <a:pPr eaLnBrk="1" hangingPunct="1">
              <a:buFontTx/>
              <a:buNone/>
            </a:pPr>
            <a:r>
              <a:rPr lang="en-US" sz="3600" dirty="0">
                <a:latin typeface="Josefin Sans"/>
                <a:ea typeface="ＭＳ Ｐゴシック" charset="0"/>
                <a:cs typeface="Josefin Sans"/>
              </a:rPr>
              <a:t>Rests are shown by empty boxes:</a:t>
            </a:r>
          </a:p>
        </p:txBody>
      </p:sp>
      <p:pic>
        <p:nvPicPr>
          <p:cNvPr id="149508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" y="2430218"/>
            <a:ext cx="713232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418" y="3363035"/>
            <a:ext cx="8098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osefin Sans"/>
                <a:cs typeface="Josefin Sans"/>
              </a:rPr>
              <a:t>You can also use white notes instead, which some learners find easier </a:t>
            </a:r>
          </a:p>
        </p:txBody>
      </p:sp>
      <p:pic>
        <p:nvPicPr>
          <p:cNvPr id="3" name="Picture 2" descr="Screen Shot 2017-03-22 at 12.24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636" y="4842656"/>
            <a:ext cx="2678115" cy="1663678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flipH="1" flipV="1">
            <a:off x="4570323" y="4842656"/>
            <a:ext cx="1493628" cy="1006501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96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26983"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Josefin Sans"/>
                <a:ea typeface="ＭＳ Ｐゴシック" charset="0"/>
                <a:cs typeface="Josefin Sans"/>
              </a:rPr>
              <a:t>Sharps and flats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149590" cy="3314700"/>
          </a:xfrm>
        </p:spPr>
        <p:txBody>
          <a:bodyPr rIns="126983"/>
          <a:lstStyle/>
          <a:p>
            <a:pPr algn="ctr" eaLnBrk="1" hangingPunct="1">
              <a:buFontTx/>
              <a:buNone/>
            </a:pPr>
            <a:r>
              <a:rPr lang="en-US" dirty="0">
                <a:latin typeface="Josefin Sans"/>
                <a:ea typeface="ＭＳ Ｐゴシック" charset="0"/>
                <a:cs typeface="Josefin Sans"/>
              </a:rPr>
              <a:t>Sharps and flats are indicated by an arrow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484" y="2560638"/>
            <a:ext cx="3360420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74988"/>
            <a:ext cx="3291840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457200" y="5120639"/>
            <a:ext cx="8229600" cy="13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40005" algn="r"/>
            <a:r>
              <a:rPr lang="en-US" sz="2700" dirty="0">
                <a:latin typeface="Josefin Sans"/>
                <a:cs typeface="Josefin Sans"/>
                <a:sym typeface="Verdana" charset="0"/>
              </a:rPr>
              <a:t>An arrow to the right is a sharp</a:t>
            </a:r>
          </a:p>
          <a:p>
            <a:pPr marL="40005" algn="ctr"/>
            <a:endParaRPr lang="en-US" sz="2700" dirty="0">
              <a:latin typeface="Josefin Sans"/>
              <a:cs typeface="Josefin Sans"/>
              <a:sym typeface="Verdana" charset="0"/>
            </a:endParaRPr>
          </a:p>
          <a:p>
            <a:pPr marL="40005"/>
            <a:r>
              <a:rPr lang="en-US" sz="2700" dirty="0">
                <a:latin typeface="Josefin Sans"/>
                <a:cs typeface="Josefin Sans"/>
                <a:sym typeface="Verdana" charset="0"/>
              </a:rPr>
              <a:t>An arrow to the left is a flat</a:t>
            </a:r>
          </a:p>
        </p:txBody>
      </p:sp>
    </p:spTree>
    <p:extLst>
      <p:ext uri="{BB962C8B-B14F-4D97-AF65-F5344CB8AC3E}">
        <p14:creationId xmlns:p14="http://schemas.microsoft.com/office/powerpoint/2010/main" val="746076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803</Words>
  <Application>Microsoft Macintosh PowerPoint</Application>
  <PresentationFormat>On-screen Show (4:3)</PresentationFormat>
  <Paragraphs>194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What is Figurenotes?</vt:lpstr>
      <vt:lpstr>Two ways to use Figurenotes</vt:lpstr>
      <vt:lpstr>Matching</vt:lpstr>
      <vt:lpstr>Woodwind and Brass Fingering</vt:lpstr>
      <vt:lpstr>Bars</vt:lpstr>
      <vt:lpstr>Note values</vt:lpstr>
      <vt:lpstr>The rests</vt:lpstr>
      <vt:lpstr>Sharps and flats</vt:lpstr>
      <vt:lpstr>How to play chords</vt:lpstr>
      <vt:lpstr>PowerPoint Presentation</vt:lpstr>
      <vt:lpstr>PowerPoint Presentation</vt:lpstr>
      <vt:lpstr>PowerPoint Presentation</vt:lpstr>
      <vt:lpstr>Progression</vt:lpstr>
      <vt:lpstr>Stage 1</vt:lpstr>
      <vt:lpstr>Stage 2</vt:lpstr>
      <vt:lpstr>Stage 3</vt:lpstr>
      <vt:lpstr>Everyone Can Play Music</vt:lpstr>
      <vt:lpstr>Who can it help?</vt:lpstr>
      <vt:lpstr>Applications</vt:lpstr>
      <vt:lpstr>PowerPoint Presentation</vt:lpstr>
      <vt:lpstr>Figurenotes Software</vt:lpstr>
      <vt:lpstr>www.figurenotes.org/shop</vt:lpstr>
      <vt:lpstr>www.figurenotes.org/shop</vt:lpstr>
      <vt:lpstr>Resource Base </vt:lpstr>
      <vt:lpstr>Next Steps…</vt:lpstr>
    </vt:vector>
  </TitlesOfParts>
  <Manager/>
  <Company>Drake Music Scotland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Lauren Clay</cp:lastModifiedBy>
  <cp:revision>75</cp:revision>
  <dcterms:created xsi:type="dcterms:W3CDTF">2014-10-31T11:05:32Z</dcterms:created>
  <dcterms:modified xsi:type="dcterms:W3CDTF">2020-11-02T16:03:20Z</dcterms:modified>
  <cp:category/>
</cp:coreProperties>
</file>